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6" r:id="rId7"/>
    <p:sldId id="264" r:id="rId8"/>
    <p:sldId id="259" r:id="rId9"/>
    <p:sldId id="265" r:id="rId10"/>
    <p:sldId id="260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6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9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8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95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30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BA68-E675-4ACA-8886-8BE5A0B34F0D}" type="datetimeFigureOut">
              <a:rPr lang="en-US" smtClean="0"/>
              <a:t>12-Jun-21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C1BAE-C657-453C-BB06-02823D518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5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sr-Cyrl-R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УСЛОВНЕ  И ПОСЛЕДИЧНЕ РЕЧЕНИЦЕ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1752600"/>
          </a:xfrm>
        </p:spPr>
        <p:txBody>
          <a:bodyPr/>
          <a:lstStyle/>
          <a:p>
            <a:r>
              <a:rPr lang="sr-Cyrl-RS" dirty="0" smtClean="0">
                <a:solidFill>
                  <a:srgbClr val="FFC000"/>
                </a:solidFill>
              </a:rPr>
              <a:t>утврђивање</a:t>
            </a:r>
          </a:p>
          <a:p>
            <a:endParaRPr lang="en-US" dirty="0"/>
          </a:p>
        </p:txBody>
      </p:sp>
      <p:pic>
        <p:nvPicPr>
          <p:cNvPr id="2053" name="Picture 5" descr="C:\Users\Dubravka\Downloads\kisspng-incandescent-light-bulb-smiley-emoticon-clip-art-surprise-5ac1c21da3a4f9.35850670152264758167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1828800"/>
            <a:ext cx="2717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Dubravka\Downloads\Ucenic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05" y="4546600"/>
            <a:ext cx="6679603" cy="22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869" y="6289343"/>
            <a:ext cx="1981199" cy="5056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Аутор: Дубравка Ј.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2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</a:rPr>
              <a:t>9. У следећој шали има једна последична реченица. Пронађи је:</a:t>
            </a:r>
          </a:p>
          <a:p>
            <a:pPr marL="0" indent="0">
              <a:buNone/>
            </a:pPr>
            <a:r>
              <a:rPr lang="sr-Cyrl-RS" sz="2800" smtClean="0"/>
              <a:t>Пошаље отац </a:t>
            </a:r>
            <a:r>
              <a:rPr lang="sr-Cyrl-RS" sz="2800" dirty="0" smtClean="0"/>
              <a:t>сина у собу да учи. Мало касније, када је ушао у собу, имао је шта да види: син гледа телевизију, а књига на поду.</a:t>
            </a:r>
          </a:p>
          <a:p>
            <a:pPr>
              <a:buFontTx/>
              <a:buChar char="-"/>
            </a:pPr>
            <a:r>
              <a:rPr lang="sr-Cyrl-RS" sz="2800" dirty="0" smtClean="0"/>
              <a:t>Зар се тако учи? – повиче отац.</a:t>
            </a:r>
          </a:p>
          <a:p>
            <a:pPr>
              <a:buFontTx/>
              <a:buChar char="-"/>
            </a:pPr>
            <a:r>
              <a:rPr lang="sr-Cyrl-RS" sz="2800" dirty="0" smtClean="0"/>
              <a:t>Да, да! Толико сам се уморио од учења да ми је књига испала на под – као из топа одговори син.</a:t>
            </a:r>
          </a:p>
        </p:txBody>
      </p:sp>
      <p:pic>
        <p:nvPicPr>
          <p:cNvPr id="7170" name="Picture 2" descr="C:\Users\Dubravka\Downloads\Decak_ota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38600"/>
            <a:ext cx="219708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ubravka\Downloads\Open-book-isolated-on-transparent-background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76" y="5145232"/>
            <a:ext cx="1814080" cy="14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443" y="409575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</a:rPr>
              <a:t>ДОМАЋИ ЗАДАТАК </a:t>
            </a:r>
          </a:p>
          <a:p>
            <a:pPr marL="0" indent="0">
              <a:buNone/>
            </a:pPr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914400"/>
            <a:ext cx="5867400" cy="2895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52500" y="1153236"/>
            <a:ext cx="4419600" cy="2438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dirty="0" smtClean="0">
                <a:solidFill>
                  <a:srgbClr val="FF0000"/>
                </a:solidFill>
              </a:rPr>
              <a:t>Смисли по три примера за условне и последичне реченице користећи се знањем из математике, информатике, технике и технологије.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D:\dubravka\Documents\Ilustracije\Stud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979" y="3867150"/>
            <a:ext cx="371766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391399" y="3396734"/>
            <a:ext cx="937147" cy="56566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64272" y="3500093"/>
            <a:ext cx="75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ако</a:t>
            </a:r>
            <a:endParaRPr lang="en-US" dirty="0"/>
          </a:p>
        </p:txBody>
      </p:sp>
      <p:cxnSp>
        <p:nvCxnSpPr>
          <p:cNvPr id="8" name="Elbow Connector 7"/>
          <p:cNvCxnSpPr/>
          <p:nvPr/>
        </p:nvCxnSpPr>
        <p:spPr>
          <a:xfrm flipV="1">
            <a:off x="7162800" y="3962400"/>
            <a:ext cx="401472" cy="22860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C:\Users\Dubravka\Downloads\kisspng-parrot-bebop-2-yuneec-international-typhoon-h-unma-drone-5a74c35e9fa0c5.193321041517601630653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1411" y="1557129"/>
            <a:ext cx="1893693" cy="1276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Elbow Connector 13"/>
          <p:cNvCxnSpPr/>
          <p:nvPr/>
        </p:nvCxnSpPr>
        <p:spPr>
          <a:xfrm rot="5400000" flipH="1" flipV="1">
            <a:off x="7502446" y="2983478"/>
            <a:ext cx="563256" cy="26325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35" y="728240"/>
            <a:ext cx="530225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1.</a:t>
            </a:r>
            <a:r>
              <a:rPr lang="sr-Cyrl-RS" dirty="0" smtClean="0">
                <a:solidFill>
                  <a:schemeClr val="bg1"/>
                </a:solidFill>
              </a:rPr>
              <a:t> </a:t>
            </a:r>
            <a:r>
              <a:rPr lang="sr-Cyrl-RS" b="1" dirty="0" smtClean="0">
                <a:solidFill>
                  <a:schemeClr val="bg1"/>
                </a:solidFill>
              </a:rPr>
              <a:t>Допуни реченицу.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а) Зависне реченице које означавају услов   вршења радње називају се ______________.</a:t>
            </a:r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  б) Зависне реченице које означавају последицу вршења радње више реченице називају се </a:t>
            </a:r>
            <a:r>
              <a:rPr lang="sr-Cyrl-R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_________________.</a:t>
            </a:r>
            <a:r>
              <a:rPr lang="sr-Cyrl-RS" dirty="0" smtClean="0"/>
              <a:t> </a:t>
            </a:r>
            <a:endParaRPr lang="en-US" dirty="0"/>
          </a:p>
        </p:txBody>
      </p:sp>
      <p:pic>
        <p:nvPicPr>
          <p:cNvPr id="9218" name="Picture 2" descr="C:\Users\Dubravka\Downloads\Decak_ru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81376"/>
            <a:ext cx="2007499" cy="347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1206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RS" b="1" dirty="0" smtClean="0">
                <a:solidFill>
                  <a:schemeClr val="bg1"/>
                </a:solidFill>
              </a:rPr>
              <a:t>2. У наведеним  примерима подвуци условне реченице.</a:t>
            </a:r>
          </a:p>
          <a:p>
            <a:pPr marL="0" indent="0">
              <a:buNone/>
            </a:pPr>
            <a:r>
              <a:rPr lang="sr-Cyrl-RS" dirty="0" smtClean="0"/>
              <a:t>а) </a:t>
            </a:r>
            <a:r>
              <a:rPr lang="ru-RU" dirty="0"/>
              <a:t>Ако хоћемо да ауто иде право, треба исправно подесити управљачки </a:t>
            </a:r>
            <a:r>
              <a:rPr lang="ru-RU" dirty="0" smtClean="0"/>
              <a:t>механизам</a:t>
            </a:r>
            <a:r>
              <a:rPr lang="sr-Cyrl-RS" dirty="0" smtClean="0"/>
              <a:t>.</a:t>
            </a:r>
          </a:p>
          <a:p>
            <a:pPr marL="0" indent="0">
              <a:buNone/>
            </a:pPr>
            <a:r>
              <a:rPr lang="sr-Cyrl-RS" dirty="0" smtClean="0"/>
              <a:t>б) </a:t>
            </a:r>
            <a:r>
              <a:rPr lang="ru-RU" dirty="0" smtClean="0"/>
              <a:t>Д</a:t>
            </a:r>
            <a:r>
              <a:rPr lang="ru-RU" dirty="0" smtClean="0"/>
              <a:t>оћи </a:t>
            </a:r>
            <a:r>
              <a:rPr lang="ru-RU" dirty="0"/>
              <a:t>ће до судара </a:t>
            </a:r>
            <a:r>
              <a:rPr lang="ru-RU" dirty="0" smtClean="0"/>
              <a:t>аутомобила уколико </a:t>
            </a:r>
            <a:r>
              <a:rPr lang="ru-RU" dirty="0"/>
              <a:t>гранична вредност није добро </a:t>
            </a:r>
            <a:r>
              <a:rPr lang="ru-RU" dirty="0" smtClean="0"/>
              <a:t>постављена</a:t>
            </a:r>
            <a:r>
              <a:rPr lang="ru-RU" dirty="0"/>
              <a:t>.</a:t>
            </a:r>
            <a:r>
              <a:rPr lang="sr-Cyrl-RS" dirty="0" smtClean="0"/>
              <a:t> </a:t>
            </a:r>
          </a:p>
          <a:p>
            <a:pPr marL="0" indent="0">
              <a:buNone/>
            </a:pPr>
            <a:r>
              <a:rPr lang="sr-Cyrl-RS" dirty="0"/>
              <a:t>в</a:t>
            </a:r>
            <a:r>
              <a:rPr lang="sr-Cyrl-RS" dirty="0" smtClean="0"/>
              <a:t>) </a:t>
            </a:r>
            <a:r>
              <a:rPr lang="ru-RU" dirty="0"/>
              <a:t>Да бисмо безбедно паркирали аутомобил, треба сензор даљине подесити на тачно одређену вредност.</a:t>
            </a:r>
            <a:endParaRPr lang="sr-Cyrl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0" name="Picture 6" descr="C:\Users\Dubravka\Downloads\Devojcica_oblac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406" y="4096911"/>
            <a:ext cx="3686387" cy="276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0" y="4552760"/>
            <a:ext cx="2271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/>
              <a:t> </a:t>
            </a:r>
            <a:r>
              <a:rPr lang="sr-Cyrl-RS" sz="2000" dirty="0" smtClean="0"/>
              <a:t> Могу ли ја?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64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dirty="0">
                <a:solidFill>
                  <a:schemeClr val="bg1"/>
                </a:solidFill>
              </a:rPr>
              <a:t>3</a:t>
            </a:r>
            <a:r>
              <a:rPr lang="sr-Cyrl-RS" dirty="0" smtClean="0">
                <a:solidFill>
                  <a:schemeClr val="bg1"/>
                </a:solidFill>
              </a:rPr>
              <a:t>. </a:t>
            </a:r>
            <a:r>
              <a:rPr lang="sr-Cyrl-RS" b="1" dirty="0" smtClean="0">
                <a:solidFill>
                  <a:schemeClr val="bg1"/>
                </a:solidFill>
              </a:rPr>
              <a:t>У следећим примерима подвуци последичне реченице.</a:t>
            </a:r>
          </a:p>
          <a:p>
            <a:pPr marL="0" indent="0">
              <a:buNone/>
            </a:pPr>
            <a:r>
              <a:rPr lang="sr-Cyrl-RS" dirty="0" smtClean="0"/>
              <a:t>а) Будућност је тако светла да ћемо сви носити наочаре за сунце.</a:t>
            </a:r>
          </a:p>
          <a:p>
            <a:pPr marL="0" indent="0">
              <a:buNone/>
            </a:pPr>
            <a:r>
              <a:rPr lang="sr-Cyrl-RS" dirty="0" smtClean="0"/>
              <a:t>б) Колач је тако укусан да ћу га појести за пет минута.</a:t>
            </a:r>
          </a:p>
          <a:p>
            <a:pPr marL="0" indent="0">
              <a:buNone/>
            </a:pPr>
            <a:r>
              <a:rPr lang="sr-Cyrl-RS" dirty="0" smtClean="0"/>
              <a:t>    </a:t>
            </a:r>
            <a:endParaRPr lang="en-US" dirty="0"/>
          </a:p>
        </p:txBody>
      </p:sp>
      <p:pic>
        <p:nvPicPr>
          <p:cNvPr id="2052" name="Picture 4" descr="C:\Users\Dubravka\Downloads\Decak_ke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05288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14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97893" y="2755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half" idx="1"/>
          </p:nvPr>
        </p:nvSpPr>
        <p:spPr>
          <a:xfrm>
            <a:off x="363324" y="676790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4. Којим </a:t>
            </a:r>
            <a:r>
              <a:rPr lang="ru-RU" b="1" dirty="0" smtClean="0">
                <a:solidFill>
                  <a:schemeClr val="bg1"/>
                </a:solidFill>
              </a:rPr>
              <a:t>везницима </a:t>
            </a:r>
            <a:r>
              <a:rPr lang="ru-RU" b="1" dirty="0">
                <a:solidFill>
                  <a:schemeClr val="bg1"/>
                </a:solidFill>
              </a:rPr>
              <a:t>би могао заменити </a:t>
            </a:r>
            <a:r>
              <a:rPr lang="ru-RU" b="1" dirty="0" smtClean="0">
                <a:solidFill>
                  <a:schemeClr val="bg1"/>
                </a:solidFill>
              </a:rPr>
              <a:t>везник </a:t>
            </a:r>
            <a:r>
              <a:rPr lang="ru-RU" b="1" u="sng" dirty="0" smtClean="0">
                <a:solidFill>
                  <a:schemeClr val="bg1"/>
                </a:solidFill>
              </a:rPr>
              <a:t>кад</a:t>
            </a:r>
            <a:r>
              <a:rPr lang="ru-RU" b="1" dirty="0" smtClean="0">
                <a:solidFill>
                  <a:schemeClr val="bg1"/>
                </a:solidFill>
              </a:rPr>
              <a:t> у наведеним стиховима, </a:t>
            </a:r>
            <a:r>
              <a:rPr lang="ru-RU" b="1" dirty="0">
                <a:solidFill>
                  <a:schemeClr val="bg1"/>
                </a:solidFill>
              </a:rPr>
              <a:t>а да значење остане исто.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Кад би дрвеће ходало,</a:t>
            </a:r>
          </a:p>
          <a:p>
            <a:pPr marL="0" indent="0">
              <a:buNone/>
            </a:pPr>
            <a:r>
              <a:rPr lang="ru-RU" dirty="0"/>
              <a:t>Шуме би се разилазиле на све стране.</a:t>
            </a:r>
          </a:p>
          <a:p>
            <a:pPr marL="0" indent="0">
              <a:buNone/>
            </a:pPr>
            <a:r>
              <a:rPr lang="ru-RU" dirty="0"/>
              <a:t>Дрвеће би ходало,</a:t>
            </a:r>
          </a:p>
          <a:p>
            <a:pPr marL="0" indent="0">
              <a:buNone/>
            </a:pPr>
            <a:r>
              <a:rPr lang="ru-RU" dirty="0"/>
              <a:t>А махале њихове гране.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5791200" y="969818"/>
            <a:ext cx="1897171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ако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5791200" y="2133600"/>
            <a:ext cx="1897171" cy="8061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одакле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791200" y="3352800"/>
            <a:ext cx="1897171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јер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91200" y="4572000"/>
            <a:ext cx="1897171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уколико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8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>
                <a:solidFill>
                  <a:schemeClr val="bg1"/>
                </a:solidFill>
              </a:rPr>
              <a:t>5</a:t>
            </a:r>
            <a:r>
              <a:rPr lang="sr-Cyrl-RS" sz="2800" b="1" dirty="0" smtClean="0">
                <a:solidFill>
                  <a:schemeClr val="bg1"/>
                </a:solidFill>
              </a:rPr>
              <a:t>. Водећи рачуна о интерпункцији, заокружи слово испред правилно написаних реченица. </a:t>
            </a:r>
          </a:p>
          <a:p>
            <a:pPr marL="0" indent="0">
              <a:buNone/>
            </a:pPr>
            <a:endParaRPr lang="sr-Cyrl-RS" sz="2800" dirty="0" smtClean="0"/>
          </a:p>
          <a:p>
            <a:pPr marL="0" indent="0">
              <a:buNone/>
            </a:pPr>
            <a:r>
              <a:rPr lang="sr-Cyrl-RS" sz="2800" dirty="0" smtClean="0"/>
              <a:t>а) Јелена је била толико лепа да су јој и богиње завиделе на лепоти.</a:t>
            </a:r>
          </a:p>
          <a:p>
            <a:pPr marL="0" indent="0">
              <a:buNone/>
            </a:pPr>
            <a:r>
              <a:rPr lang="sr-Cyrl-RS" sz="2800" dirty="0" smtClean="0"/>
              <a:t>б) Херакле је био тако снажан, да га нико од богова и људи није могао савладати.</a:t>
            </a:r>
          </a:p>
          <a:p>
            <a:pPr marL="0" indent="0">
              <a:buNone/>
            </a:pPr>
            <a:r>
              <a:rPr lang="sr-Cyrl-RS" sz="2800" dirty="0" smtClean="0"/>
              <a:t>в) Орфеј је тако дивно свирао да су га и дивље животиње очарано слушале.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3" name="Picture 3" descr="C:\Users\Dubravka\Downloads\Herku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4990">
            <a:off x="6760504" y="3181898"/>
            <a:ext cx="2461833" cy="345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7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610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r-Cyrl-RS" sz="3600" b="1" dirty="0">
                <a:solidFill>
                  <a:schemeClr val="bg1"/>
                </a:solidFill>
              </a:rPr>
              <a:t>6</a:t>
            </a:r>
            <a:r>
              <a:rPr lang="sr-Cyrl-RS" sz="3600" b="1" dirty="0" smtClean="0">
                <a:solidFill>
                  <a:schemeClr val="bg1"/>
                </a:solidFill>
              </a:rPr>
              <a:t>.</a:t>
            </a:r>
            <a:r>
              <a:rPr lang="sr-Cyrl-RS" sz="3600" dirty="0" smtClean="0">
                <a:solidFill>
                  <a:schemeClr val="bg1"/>
                </a:solidFill>
              </a:rPr>
              <a:t> </a:t>
            </a:r>
            <a:r>
              <a:rPr lang="sr-Cyrl-RS" sz="3600" b="1" dirty="0" smtClean="0">
                <a:solidFill>
                  <a:schemeClr val="bg1"/>
                </a:solidFill>
              </a:rPr>
              <a:t>У комуникативној речиници подвучена је условна реченица. Одреди је према степену остварљивости услова.</a:t>
            </a:r>
          </a:p>
          <a:p>
            <a:pPr marL="0" indent="0">
              <a:buNone/>
            </a:pPr>
            <a:endParaRPr lang="sr-Cyrl-RS" sz="3500" b="1" dirty="0" smtClean="0"/>
          </a:p>
          <a:p>
            <a:pPr marL="0" indent="0">
              <a:buNone/>
            </a:pPr>
            <a:r>
              <a:rPr lang="sr-Cyrl-RS" sz="3600" u="sng" dirty="0" smtClean="0"/>
              <a:t>Када бих добила на лутрији</a:t>
            </a:r>
            <a:r>
              <a:rPr lang="sr-Cyrl-RS" sz="3600" dirty="0" smtClean="0"/>
              <a:t>, купила бих ауто</a:t>
            </a:r>
            <a:r>
              <a:rPr lang="en-US" sz="3600" dirty="0" smtClean="0"/>
              <a:t> </a:t>
            </a:r>
            <a:r>
              <a:rPr lang="sr-Cyrl-RS" sz="3600" dirty="0" smtClean="0"/>
              <a:t>и отишла на путовање. </a:t>
            </a:r>
          </a:p>
          <a:p>
            <a:pPr marL="0" indent="0">
              <a:buNone/>
            </a:pPr>
            <a:endParaRPr lang="sr-Cyrl-RS" sz="3500" dirty="0" smtClean="0"/>
          </a:p>
          <a:p>
            <a:pPr marL="0" indent="0">
              <a:buNone/>
            </a:pPr>
            <a:r>
              <a:rPr lang="sr-Cyrl-RS" sz="3600" dirty="0"/>
              <a:t>а</a:t>
            </a:r>
            <a:r>
              <a:rPr lang="sr-Cyrl-RS" sz="3600" dirty="0" smtClean="0"/>
              <a:t>) </a:t>
            </a:r>
            <a:r>
              <a:rPr lang="sr-Cyrl-RS" sz="3600" dirty="0" smtClean="0"/>
              <a:t>реална </a:t>
            </a:r>
            <a:r>
              <a:rPr lang="sr-Cyrl-RS" sz="3600" dirty="0" smtClean="0"/>
              <a:t>реченица</a:t>
            </a:r>
          </a:p>
          <a:p>
            <a:pPr marL="0" indent="0">
              <a:buNone/>
            </a:pPr>
            <a:r>
              <a:rPr lang="sr-Cyrl-RS" sz="3600" dirty="0"/>
              <a:t>б</a:t>
            </a:r>
            <a:r>
              <a:rPr lang="sr-Cyrl-RS" sz="3600" dirty="0" smtClean="0"/>
              <a:t>) потенцијална реченица</a:t>
            </a:r>
          </a:p>
          <a:p>
            <a:pPr marL="0" indent="0">
              <a:buNone/>
            </a:pPr>
            <a:r>
              <a:rPr lang="sr-Cyrl-RS" sz="3600" dirty="0"/>
              <a:t>в</a:t>
            </a:r>
            <a:r>
              <a:rPr lang="sr-Cyrl-RS" sz="3600" dirty="0" smtClean="0"/>
              <a:t>) иреална реченица</a:t>
            </a:r>
          </a:p>
          <a:p>
            <a:pPr marL="0" indent="0">
              <a:buNone/>
            </a:pPr>
            <a:endParaRPr lang="sr-Cyrl-RS" dirty="0" smtClean="0"/>
          </a:p>
          <a:p>
            <a:pPr marL="0" indent="0">
              <a:buNone/>
            </a:pPr>
            <a:r>
              <a:rPr lang="sr-Cyrl-RS" dirty="0"/>
              <a:t> </a:t>
            </a:r>
            <a:r>
              <a:rPr lang="sr-Cyrl-RS" dirty="0" smtClean="0"/>
              <a:t>   </a:t>
            </a:r>
            <a:endParaRPr lang="en-US" dirty="0"/>
          </a:p>
        </p:txBody>
      </p:sp>
      <p:pic>
        <p:nvPicPr>
          <p:cNvPr id="2050" name="Picture 2" descr="C:\Users\Dubravka\Downloads\kisspng-car-travel-royalty-free-cartoon-wedding-car-vector-5aed109c868925.93312414152548572455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98" y="2590800"/>
            <a:ext cx="43143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1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8600" y="381001"/>
            <a:ext cx="4724400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1"/>
                </a:solidFill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>
                <a:solidFill>
                  <a:schemeClr val="bg1"/>
                </a:solidFill>
              </a:rPr>
              <a:t>Узрок или последица? Означи тачан одговор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dirty="0" smtClean="0"/>
              <a:t>а</a:t>
            </a:r>
            <a:r>
              <a:rPr lang="ru-RU" sz="2400" dirty="0"/>
              <a:t>) Легеда каже да је Исак Њутн открио закон гравитације </a:t>
            </a:r>
            <a:r>
              <a:rPr lang="ru-RU" sz="2400" u="sng" dirty="0"/>
              <a:t>јер му је јабука пала на главу.</a:t>
            </a:r>
            <a:r>
              <a:rPr lang="ru-RU" sz="2400" dirty="0"/>
              <a:t> </a:t>
            </a:r>
            <a:r>
              <a:rPr lang="ru-RU" sz="2400" dirty="0" smtClean="0"/>
              <a:t>   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УЗРОК         ПОСЛЕДИЦА </a:t>
            </a:r>
          </a:p>
          <a:p>
            <a:pPr marL="0" indent="0">
              <a:buNone/>
            </a:pPr>
            <a:r>
              <a:rPr lang="ru-RU" sz="2400" dirty="0" smtClean="0"/>
              <a:t>                </a:t>
            </a:r>
          </a:p>
          <a:p>
            <a:pPr marL="0" indent="0">
              <a:buNone/>
            </a:pPr>
            <a:r>
              <a:rPr lang="ru-RU" sz="2400" dirty="0" smtClean="0"/>
              <a:t>б</a:t>
            </a:r>
            <a:r>
              <a:rPr lang="ru-RU" sz="2400" dirty="0"/>
              <a:t>) </a:t>
            </a:r>
            <a:r>
              <a:rPr lang="ru-RU" sz="2400" dirty="0" smtClean="0"/>
              <a:t>Њутн је био такав геније </a:t>
            </a:r>
            <a:r>
              <a:rPr lang="ru-RU" sz="2400" u="sng" dirty="0" smtClean="0"/>
              <a:t>да му је тешко </a:t>
            </a:r>
            <a:r>
              <a:rPr lang="ru-RU" sz="2400" u="sng" dirty="0" smtClean="0"/>
              <a:t>на</a:t>
            </a:r>
            <a:r>
              <a:rPr lang="sr-Cyrl-RS" sz="2400" u="sng" dirty="0"/>
              <a:t>ћ</a:t>
            </a:r>
            <a:r>
              <a:rPr lang="ru-RU" sz="2400" u="sng" dirty="0" smtClean="0"/>
              <a:t>и </a:t>
            </a:r>
            <a:r>
              <a:rPr lang="ru-RU" sz="2400" u="sng" dirty="0" smtClean="0"/>
              <a:t>равног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r>
              <a:rPr lang="sr-Cyrl-RS" sz="2400" dirty="0" smtClean="0"/>
              <a:t>       УЗРОК         </a:t>
            </a:r>
            <a:r>
              <a:rPr lang="sr-Cyrl-RS" sz="2400" dirty="0"/>
              <a:t>ПОСЛЕДИЦА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2819400" cy="415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5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800" b="1" dirty="0" smtClean="0">
                <a:solidFill>
                  <a:schemeClr val="bg1"/>
                </a:solidFill>
              </a:rPr>
              <a:t>8. Упореди две слике дрвета и на празној црти допиши условну  реченицу тако да значење комуникативне реченице одговара приказаном на сликама.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_________________________________, </a:t>
            </a:r>
            <a:r>
              <a:rPr lang="ru-RU" dirty="0"/>
              <a:t>у </a:t>
            </a:r>
            <a:r>
              <a:rPr lang="ru-RU" dirty="0" smtClean="0"/>
              <a:t> јесен </a:t>
            </a:r>
            <a:r>
              <a:rPr lang="ru-RU" dirty="0"/>
              <a:t>неће бити плодова на њему.</a:t>
            </a:r>
          </a:p>
          <a:p>
            <a:pPr marL="0" indent="0">
              <a:buNone/>
            </a:pPr>
            <a:endParaRPr lang="sr-Cyrl-R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323" y="3413285"/>
            <a:ext cx="2779713" cy="3444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86" y="3554889"/>
            <a:ext cx="2977408" cy="3161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1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771</TotalTime>
  <Words>482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УСЛОВНЕ  И ПОСЛЕДИЧНЕ РЕЧЕНИЦЕ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Изричне и односне реченице</dc:title>
  <dc:creator>DJ</dc:creator>
  <cp:lastModifiedBy>DJ</cp:lastModifiedBy>
  <cp:revision>63</cp:revision>
  <dcterms:created xsi:type="dcterms:W3CDTF">2021-04-01T17:19:24Z</dcterms:created>
  <dcterms:modified xsi:type="dcterms:W3CDTF">2021-06-12T10:36:57Z</dcterms:modified>
</cp:coreProperties>
</file>